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17"/>
  </p:notesMasterIdLst>
  <p:handoutMasterIdLst>
    <p:handoutMasterId r:id="rId18"/>
  </p:handoutMasterIdLst>
  <p:sldIdLst>
    <p:sldId id="322" r:id="rId3"/>
    <p:sldId id="502" r:id="rId4"/>
    <p:sldId id="544" r:id="rId5"/>
    <p:sldId id="549" r:id="rId6"/>
    <p:sldId id="551" r:id="rId7"/>
    <p:sldId id="570" r:id="rId8"/>
    <p:sldId id="573" r:id="rId9"/>
    <p:sldId id="569" r:id="rId10"/>
    <p:sldId id="555" r:id="rId11"/>
    <p:sldId id="560" r:id="rId12"/>
    <p:sldId id="578" r:id="rId13"/>
    <p:sldId id="574" r:id="rId14"/>
    <p:sldId id="575" r:id="rId15"/>
    <p:sldId id="423" r:id="rId16"/>
  </p:sldIdLst>
  <p:sldSz cx="12192000" cy="6858000"/>
  <p:notesSz cx="6858000" cy="99472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Lato Light" panose="020B0604020202020204" charset="0"/>
      <p:regular r:id="rId27"/>
      <p:italic r:id="rId28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8DB"/>
    <a:srgbClr val="D61C35"/>
    <a:srgbClr val="E4594E"/>
    <a:srgbClr val="D61D7D"/>
    <a:srgbClr val="4F81BD"/>
    <a:srgbClr val="0D75BA"/>
    <a:srgbClr val="D6DBE2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9764" autoAdjust="0"/>
  </p:normalViewPr>
  <p:slideViewPr>
    <p:cSldViewPr>
      <p:cViewPr>
        <p:scale>
          <a:sx n="119" d="100"/>
          <a:sy n="119" d="100"/>
        </p:scale>
        <p:origin x="-114" y="-72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44520997375325E-2"/>
          <c:y val="5.3279489911870689E-2"/>
          <c:w val="0.85923802493438317"/>
          <c:h val="0.74960599545334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2024</c:v>
                </c:pt>
              </c:strCache>
            </c:strRef>
          </c:tx>
          <c:invertIfNegative val="0"/>
          <c:dLbls>
            <c:txPr>
              <a:bodyPr anchor="b" anchorCtr="1"/>
              <a:lstStyle/>
              <a:p>
                <a:pPr>
                  <a:defRPr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Обработано обращений</c:v>
                </c:pt>
                <c:pt idx="1">
                  <c:v>Кол-во оформленных протоколов</c:v>
                </c:pt>
                <c:pt idx="2">
                  <c:v>Все сдано</c:v>
                </c:pt>
                <c:pt idx="3">
                  <c:v>Всё не сдано</c:v>
                </c:pt>
                <c:pt idx="4">
                  <c:v>Сдано частично</c:v>
                </c:pt>
                <c:pt idx="5">
                  <c:v>Неявка 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516</c:v>
                </c:pt>
                <c:pt idx="1">
                  <c:v>393</c:v>
                </c:pt>
                <c:pt idx="2">
                  <c:v>188</c:v>
                </c:pt>
                <c:pt idx="3">
                  <c:v>150</c:v>
                </c:pt>
                <c:pt idx="4">
                  <c:v>55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2025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Обработано обращений</c:v>
                </c:pt>
                <c:pt idx="1">
                  <c:v>Кол-во оформленных протоколов</c:v>
                </c:pt>
                <c:pt idx="2">
                  <c:v>Все сдано</c:v>
                </c:pt>
                <c:pt idx="3">
                  <c:v>Всё не сдано</c:v>
                </c:pt>
                <c:pt idx="4">
                  <c:v>Сдано частично</c:v>
                </c:pt>
                <c:pt idx="5">
                  <c:v>Неявка %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536</c:v>
                </c:pt>
                <c:pt idx="1">
                  <c:v>419</c:v>
                </c:pt>
                <c:pt idx="2">
                  <c:v>195</c:v>
                </c:pt>
                <c:pt idx="3">
                  <c:v>192</c:v>
                </c:pt>
                <c:pt idx="4">
                  <c:v>32</c:v>
                </c:pt>
                <c:pt idx="5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68000"/>
        <c:axId val="60369536"/>
      </c:barChart>
      <c:catAx>
        <c:axId val="603680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majorTickMark val="out"/>
        <c:minorTickMark val="none"/>
        <c:tickLblPos val="nextTo"/>
        <c:txPr>
          <a:bodyPr rot="0" anchor="b" anchorCtr="0"/>
          <a:lstStyle/>
          <a:p>
            <a:pPr>
              <a:defRPr sz="1600" b="1" baseline="0"/>
            </a:pPr>
            <a:endParaRPr lang="ru-RU"/>
          </a:p>
        </c:txPr>
        <c:crossAx val="60369536"/>
        <c:crosses val="autoZero"/>
        <c:auto val="1"/>
        <c:lblAlgn val="ctr"/>
        <c:lblOffset val="100"/>
        <c:noMultiLvlLbl val="0"/>
      </c:catAx>
      <c:valAx>
        <c:axId val="60369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36800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72758967629046367"/>
          <c:y val="2.3661262807495333E-2"/>
          <c:w val="0.20643810148731409"/>
          <c:h val="0.15015191242173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54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18.04.2025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qr.gosnadzor.ru/prombe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396" y="4371741"/>
            <a:ext cx="10873208" cy="1499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Аттестация </a:t>
            </a:r>
            <a:r>
              <a:rPr lang="ru-RU" sz="3600" b="1" dirty="0">
                <a:solidFill>
                  <a:schemeClr val="bg1"/>
                </a:solidFill>
              </a:rPr>
              <a:t>в области промышленной безопасности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i="1" dirty="0">
                <a:solidFill>
                  <a:schemeClr val="bg1"/>
                </a:solidFill>
              </a:rPr>
              <a:t>изменения с 1 марта 2025 г. в связи с выходом Постановления Правительства Российской Федерации от 21.10.2024 № 1416</a:t>
            </a:r>
            <a:endParaRPr lang="ru-RU" sz="3200" i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5720" y="6201309"/>
            <a:ext cx="5591163" cy="336379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Lato" pitchFamily="34" charset="0"/>
              </a:rPr>
              <a:t>ДОКЛАДЧИК: </a:t>
            </a:r>
            <a:r>
              <a:rPr lang="ru-RU" sz="1600" b="1" dirty="0" smtClean="0">
                <a:solidFill>
                  <a:schemeClr val="bg1"/>
                </a:solidFill>
                <a:latin typeface="Lato" pitchFamily="34" charset="0"/>
              </a:rPr>
              <a:t>Кочнева Марина Георгиевна</a:t>
            </a:r>
            <a:endParaRPr lang="ru-RU" sz="16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404665"/>
            <a:ext cx="3119802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Оформление результата аттестации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24292" y="6345324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63778" y="1410292"/>
            <a:ext cx="6864443" cy="8665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 прохождении тестировании через </a:t>
            </a:r>
            <a:r>
              <a:rPr lang="ru-RU" sz="2000" dirty="0" smtClean="0"/>
              <a:t>ЕПТ -  автоматически </a:t>
            </a:r>
            <a:r>
              <a:rPr lang="ru-RU" sz="2000" dirty="0"/>
              <a:t>формируется протокол аттестационной комиссии</a:t>
            </a:r>
            <a:endParaRPr lang="ru-RU" sz="20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392" y="2492895"/>
            <a:ext cx="4968552" cy="10441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Запись о </a:t>
            </a:r>
            <a:r>
              <a:rPr lang="ru-RU" sz="2000" dirty="0"/>
              <a:t>результате вносится в </a:t>
            </a:r>
            <a:r>
              <a:rPr lang="ru-RU" sz="2000" b="1" dirty="0" smtClean="0"/>
              <a:t>цифровой государственный реестр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392" y="3789040"/>
            <a:ext cx="4968552" cy="1188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 течение 3 рабочих дней</a:t>
            </a:r>
            <a:r>
              <a:rPr lang="ru-RU" sz="2000" dirty="0"/>
              <a:t>  после аттестации ТАК направит заявителю выписку из протокола о результатах аттестации работников.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3392" y="5229200"/>
            <a:ext cx="4968552" cy="12601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Запись </a:t>
            </a:r>
            <a:r>
              <a:rPr lang="ru-RU" sz="2000" dirty="0"/>
              <a:t>в реестре об аттестации действительна на всей территории Российской Федерации </a:t>
            </a:r>
            <a:r>
              <a:rPr lang="ru-RU" sz="2000" b="1" dirty="0"/>
              <a:t>в течение 5 лет с даты ее </a:t>
            </a:r>
            <a:r>
              <a:rPr lang="ru-RU" sz="2000" b="1" dirty="0" smtClean="0"/>
              <a:t>прохождения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204012" y="2888940"/>
            <a:ext cx="5328592" cy="3096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Сведения об аттестованных могут быть исключены из реестра </a:t>
            </a:r>
            <a:r>
              <a:rPr lang="ru-RU" sz="2000" b="1" dirty="0"/>
              <a:t>в </a:t>
            </a:r>
            <a:r>
              <a:rPr lang="ru-RU" sz="2000" b="1" dirty="0" smtClean="0"/>
              <a:t>следующих случаях:</a:t>
            </a:r>
          </a:p>
          <a:p>
            <a:r>
              <a:rPr lang="ru-RU" sz="2000" dirty="0" smtClean="0"/>
              <a:t>а) по решению </a:t>
            </a:r>
            <a:r>
              <a:rPr lang="ru-RU" sz="2000" dirty="0"/>
              <a:t>суда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) установления </a:t>
            </a:r>
            <a:r>
              <a:rPr lang="ru-RU" sz="2000" dirty="0"/>
              <a:t>факта предоставления </a:t>
            </a:r>
            <a:r>
              <a:rPr lang="ru-RU" sz="2000" dirty="0" smtClean="0"/>
              <a:t>подложных </a:t>
            </a:r>
            <a:r>
              <a:rPr lang="ru-RU" sz="2000" dirty="0"/>
              <a:t>документов или </a:t>
            </a:r>
            <a:r>
              <a:rPr lang="ru-RU" sz="2000" dirty="0" smtClean="0"/>
              <a:t>заведомо ложных </a:t>
            </a:r>
            <a:r>
              <a:rPr lang="ru-RU" sz="2000" dirty="0"/>
              <a:t>сведений;</a:t>
            </a:r>
          </a:p>
          <a:p>
            <a:pPr lvl="0"/>
            <a:r>
              <a:rPr lang="ru-RU" sz="2000" dirty="0"/>
              <a:t>в</a:t>
            </a:r>
            <a:r>
              <a:rPr lang="ru-RU" sz="2000" dirty="0" smtClean="0"/>
              <a:t>) не прохождение аттестованным лицом  </a:t>
            </a:r>
            <a:r>
              <a:rPr lang="ru-RU" sz="2000" dirty="0"/>
              <a:t>очередной аттестации в </a:t>
            </a:r>
            <a:r>
              <a:rPr lang="ru-RU" sz="2000" dirty="0" smtClean="0"/>
              <a:t>установленный срок</a:t>
            </a:r>
            <a:endParaRPr lang="ru-RU" sz="2000" dirty="0"/>
          </a:p>
        </p:txBody>
      </p:sp>
      <p:pic>
        <p:nvPicPr>
          <p:cNvPr id="15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" y="735792"/>
            <a:ext cx="12192000" cy="5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649" y="449304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392" y="366460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cap="all" dirty="0" smtClean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Оформление результата аттестации 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6" y="455649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Цифровой сервис проверки подлинности протоколов </a:t>
            </a:r>
          </a:p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единого портала тестирования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9356" y="1624862"/>
            <a:ext cx="11479110" cy="1013488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ctr"/>
            <a:r>
              <a:rPr lang="ru-RU" sz="2000" b="1" dirty="0"/>
              <a:t>Сервис размещен на официальном сайте оператора Единого портала тестирования - ФБУ «Учебно-методический кабинет» Федеральной службы по экологическому, технологическому и атомному надзору – по ссылкам: </a:t>
            </a:r>
            <a:r>
              <a:rPr lang="ru-RU" sz="2000" b="1" u="sng" dirty="0">
                <a:hlinkClick r:id="rId4"/>
              </a:rPr>
              <a:t>https://qr.gosnadzor.ru/prombez и https://qr.gosnadzor.ru/energybez.</a:t>
            </a:r>
            <a:endParaRPr lang="ru-RU" sz="2000" b="1" dirty="0">
              <a:solidFill>
                <a:srgbClr val="FF000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1026" name="Picture 2" descr="C:\Users\marina\Pictures\Screenshots\Снимок экрана (2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4" y="2652051"/>
            <a:ext cx="7092788" cy="39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23380"/>
              </p:ext>
            </p:extLst>
          </p:nvPr>
        </p:nvGraphicFramePr>
        <p:xfrm>
          <a:off x="624444" y="16288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381FB-56B5-444D-992D-E43228C56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" y="260648"/>
            <a:ext cx="12192000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7" y="449304"/>
            <a:ext cx="684076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384" y="408781"/>
            <a:ext cx="10117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Результаты работы </a:t>
            </a:r>
          </a:p>
          <a:p>
            <a:r>
              <a:rPr lang="ru-RU" sz="1800" b="1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территориальной аттестационной комиссии по псковской области</a:t>
            </a:r>
          </a:p>
          <a:p>
            <a:r>
              <a:rPr lang="ru-RU" sz="1800" b="1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Сравнительный анализ</a:t>
            </a:r>
            <a:endParaRPr lang="ru-RU" altLang="ru-RU" sz="1800" b="1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5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423545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СОЦИАЛЬНЫХ СЕТЯХ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5521" y="1450524"/>
            <a:ext cx="8507529" cy="460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93"/>
          <p:cNvSpPr txBox="1">
            <a:spLocks noChangeArrowheads="1"/>
          </p:cNvSpPr>
          <p:nvPr/>
        </p:nvSpPr>
        <p:spPr bwMode="auto">
          <a:xfrm>
            <a:off x="3613117" y="1641398"/>
            <a:ext cx="4965768" cy="64633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ПОДПИСЫВАЙТЕСЬ НА </a:t>
            </a:r>
            <a:r>
              <a:rPr lang="ru-RU" altLang="ru-RU" sz="1800" b="1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ТЕЛЕГРАМ-КАНАЛ </a:t>
            </a:r>
            <a:endParaRPr lang="ru-RU" altLang="ru-RU" sz="1800" b="1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И ГРУППУ ВКОНТАКТЕ РОСТЕХНАДЗОР </a:t>
            </a:r>
          </a:p>
        </p:txBody>
      </p:sp>
      <p:sp>
        <p:nvSpPr>
          <p:cNvPr id="12" name="TextBox 93"/>
          <p:cNvSpPr txBox="1">
            <a:spLocks noChangeArrowheads="1"/>
          </p:cNvSpPr>
          <p:nvPr/>
        </p:nvSpPr>
        <p:spPr bwMode="auto">
          <a:xfrm>
            <a:off x="2027548" y="2287729"/>
            <a:ext cx="8100900" cy="120032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Изменения в законодательстве и нормативных актах, полезная информация и вакансии, официальные комментарии, новости.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В сообществах можно получить оперативную обратную связь и справочную информацию, поучаствовать в опросах.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426" y="3684592"/>
            <a:ext cx="1898676" cy="19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9547" y="3684591"/>
            <a:ext cx="1862163" cy="19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3"/>
          <p:cNvSpPr txBox="1">
            <a:spLocks noChangeArrowheads="1"/>
          </p:cNvSpPr>
          <p:nvPr/>
        </p:nvSpPr>
        <p:spPr bwMode="auto">
          <a:xfrm>
            <a:off x="1931505" y="5640330"/>
            <a:ext cx="3738518" cy="369332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Телеграм</a:t>
            </a:r>
            <a:r>
              <a:rPr lang="ru-RU" altLang="ru-RU" sz="18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-канал </a:t>
            </a:r>
            <a:r>
              <a:rPr lang="ru-RU" altLang="ru-RU" sz="18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endParaRPr lang="ru-RU" altLang="ru-RU" sz="1800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5" name="TextBox 93"/>
          <p:cNvSpPr txBox="1">
            <a:spLocks noChangeArrowheads="1"/>
          </p:cNvSpPr>
          <p:nvPr/>
        </p:nvSpPr>
        <p:spPr bwMode="auto">
          <a:xfrm>
            <a:off x="6411611" y="5649758"/>
            <a:ext cx="3868342" cy="369332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Группа </a:t>
            </a:r>
            <a:r>
              <a:rPr lang="ru-RU" altLang="ru-RU" sz="1800" dirty="0" err="1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ВКонтакте</a:t>
            </a:r>
            <a:r>
              <a:rPr lang="ru-RU" altLang="ru-RU" sz="1800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altLang="ru-RU" sz="18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endParaRPr lang="ru-RU" altLang="ru-RU" sz="1800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</a:t>
            </a:r>
            <a:r>
              <a:rPr lang="ru-RU" sz="32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ВНИМАНИЕ!</a:t>
            </a:r>
            <a:endParaRPr lang="ru-RU" sz="32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712968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ОСНОВНЫХ НОРМАТИВНЫХ ДОКУМЕНТОВ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55856" y="6356353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452" y="1432493"/>
            <a:ext cx="101531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 smtClean="0"/>
              <a:t>Федеральные </a:t>
            </a:r>
            <a:r>
              <a:rPr lang="ru-RU" sz="1600" b="1" u="sng" dirty="0"/>
              <a:t>законы: 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О промышленной безопасности опасных производственных объектов</a:t>
            </a:r>
            <a:r>
              <a:rPr lang="ru-RU" sz="1600" b="1" dirty="0" smtClean="0"/>
              <a:t>»</a:t>
            </a:r>
            <a:r>
              <a:rPr lang="en-US" sz="1600" dirty="0" smtClean="0"/>
              <a:t> </a:t>
            </a:r>
            <a:r>
              <a:rPr lang="ru-RU" sz="1600" dirty="0"/>
              <a:t>от 21 июля 1997 года №</a:t>
            </a:r>
            <a:r>
              <a:rPr lang="ru-RU" sz="1600" dirty="0" smtClean="0"/>
              <a:t>116-ФЗ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«</a:t>
            </a:r>
            <a:r>
              <a:rPr lang="ru-RU" sz="1600" b="1" dirty="0"/>
              <a:t>О безопасности гидротехнических </a:t>
            </a:r>
            <a:r>
              <a:rPr lang="ru-RU" sz="1600" b="1" dirty="0" smtClean="0"/>
              <a:t>сооружений»</a:t>
            </a:r>
            <a:r>
              <a:rPr lang="ru-RU" sz="1600" b="1" dirty="0"/>
              <a:t> </a:t>
            </a:r>
            <a:r>
              <a:rPr lang="ru-RU" sz="1600" dirty="0"/>
              <a:t>от 21 июля 1997 года № 117-ФЗ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.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«Об электроэнергетике»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 26 марта 2003 года №35-ФЗ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.</a:t>
            </a:r>
          </a:p>
          <a:p>
            <a:pPr lvl="0" algn="ctr"/>
            <a:endParaRPr lang="ru-RU" sz="1600" b="1" u="sng" dirty="0" smtClean="0"/>
          </a:p>
          <a:p>
            <a:pPr lvl="0" algn="ctr"/>
            <a:r>
              <a:rPr lang="ru-RU" sz="1600" b="1" u="sng" dirty="0" smtClean="0"/>
              <a:t>Трудовой </a:t>
            </a:r>
            <a:r>
              <a:rPr lang="ru-RU" sz="1600" b="1" u="sng" dirty="0"/>
              <a:t>кодекс Российской Федерации</a:t>
            </a:r>
            <a:r>
              <a:rPr lang="ru-RU" sz="1600" b="1" u="sng" dirty="0" smtClean="0"/>
              <a:t>.</a:t>
            </a:r>
          </a:p>
          <a:p>
            <a:pPr lvl="0" algn="ctr"/>
            <a:endParaRPr lang="ru-RU" sz="1600" b="1" u="sng" dirty="0" smtClean="0"/>
          </a:p>
          <a:p>
            <a:pPr lvl="0" algn="ctr"/>
            <a:r>
              <a:rPr lang="ru-RU" sz="1600" b="1" u="sng" dirty="0" smtClean="0"/>
              <a:t>Постановления </a:t>
            </a:r>
            <a:r>
              <a:rPr lang="ru-RU" sz="1600" b="1" u="sng" dirty="0"/>
              <a:t>Правительства Российской Федерации и приказы </a:t>
            </a:r>
            <a:r>
              <a:rPr lang="ru-RU" sz="1600" b="1" u="sng" dirty="0" err="1" smtClean="0"/>
              <a:t>Ростехнадзора</a:t>
            </a:r>
            <a:r>
              <a:rPr lang="ru-RU" sz="1600" b="1" u="sng" dirty="0" smtClean="0"/>
              <a:t>:</a:t>
            </a:r>
            <a:endParaRPr lang="ru-RU" sz="1600" b="1" dirty="0">
              <a:latin typeface="Lato Light" panose="020B0604020202020204" charset="0"/>
              <a:cs typeface="Lato Ligh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</a:t>
            </a:r>
            <a:r>
              <a:rPr lang="ru-RU" sz="1600" dirty="0"/>
              <a:t>от 13 января 2023 года № </a:t>
            </a:r>
            <a:r>
              <a:rPr lang="ru-RU" sz="1600" b="1" dirty="0"/>
              <a:t>«Об аттестации в области промышленной безопасности, по вопросам безопасности гидротехнических сооружений, безопасности в сфере электроэнергетики</a:t>
            </a:r>
            <a:r>
              <a:rPr lang="ru-RU" sz="1600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Ростехнадзора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от 13.04.2020  №155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типовых дополнительных профессиональных программ в области промышленной безопасности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Приказ </a:t>
            </a:r>
            <a:r>
              <a:rPr lang="ru-RU" sz="1600" dirty="0" err="1"/>
              <a:t>Ростехнадзора</a:t>
            </a:r>
            <a:r>
              <a:rPr lang="ru-RU" sz="1600" dirty="0"/>
              <a:t> от 26.11.2020 № </a:t>
            </a:r>
            <a:r>
              <a:rPr lang="ru-RU" sz="1600" dirty="0" smtClean="0"/>
              <a:t>459 </a:t>
            </a:r>
            <a:r>
              <a:rPr lang="ru-RU" sz="1600" b="1" dirty="0"/>
              <a:t>«Об утверждении Административного регламента Федеральной службы по экологическому, технологическому и атомному надзору предоставления государственной услуги по организации проведения аттестации по вопросам промышленной безопасности, по вопросам безопасности гидротехнических сооружений</a:t>
            </a:r>
            <a:r>
              <a:rPr lang="ru-RU" sz="1600" b="1" dirty="0" smtClean="0"/>
              <a:t>, </a:t>
            </a:r>
            <a:r>
              <a:rPr lang="ru-RU" sz="1600" b="1" dirty="0"/>
              <a:t>безопасности в сфере электроэнергетики»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Приказ </a:t>
            </a:r>
            <a:r>
              <a:rPr lang="ru-RU" sz="1600" dirty="0" err="1"/>
              <a:t>Ростехнадзора</a:t>
            </a:r>
            <a:r>
              <a:rPr lang="ru-RU" sz="1600" dirty="0"/>
              <a:t> от 09.08.2023 № </a:t>
            </a:r>
            <a:r>
              <a:rPr lang="ru-RU" sz="1600" dirty="0" smtClean="0"/>
              <a:t>285 </a:t>
            </a:r>
            <a:r>
              <a:rPr lang="ru-RU" sz="1600" b="1" dirty="0"/>
              <a:t>«Об утверждении Перечня областей аттестации в области промышленной безопасности, по вопросам безопасности гидротехнических сооружений, безопасности в сфере электроэнергетики</a:t>
            </a:r>
            <a:r>
              <a:rPr lang="ru-RU" sz="1600" b="1" dirty="0" smtClean="0"/>
              <a:t>»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u="sng" dirty="0"/>
              <a:t>ФНП, ГОСТы, </a:t>
            </a:r>
            <a:r>
              <a:rPr lang="ru-RU" sz="1600" b="1" u="sng" dirty="0" err="1" smtClean="0"/>
              <a:t>СНИПы</a:t>
            </a: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712968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Изменения, внесенные </a:t>
            </a:r>
            <a:b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постановлением Правительства </a:t>
            </a:r>
            <a:r>
              <a:rPr lang="ru-RU" sz="18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Рф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от 21.10.2024 №1416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27" y="1326341"/>
            <a:ext cx="1049208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800" dirty="0" smtClean="0"/>
              <a:t>  Уточнили </a:t>
            </a:r>
            <a:r>
              <a:rPr lang="ru-RU" sz="1800" dirty="0"/>
              <a:t>категорию работников, на которых возложено руководство производственной </a:t>
            </a:r>
            <a:r>
              <a:rPr lang="ru-RU" sz="1800" dirty="0" smtClean="0"/>
              <a:t>   деятельностью</a:t>
            </a:r>
            <a:r>
              <a:rPr lang="ru-RU" sz="1800" dirty="0"/>
              <a:t>: </a:t>
            </a:r>
            <a:r>
              <a:rPr lang="ru-RU" sz="1800" b="1" i="1" dirty="0"/>
              <a:t>это инженерно-технические работники (ИТР</a:t>
            </a:r>
            <a:r>
              <a:rPr lang="ru-RU" sz="1800" b="1" i="1" dirty="0" smtClean="0"/>
              <a:t>).</a:t>
            </a:r>
          </a:p>
          <a:p>
            <a:r>
              <a:rPr lang="ru-RU" sz="1800" dirty="0" smtClean="0"/>
              <a:t>2.    </a:t>
            </a:r>
            <a:r>
              <a:rPr lang="ru-RU" sz="1800" b="1" i="1" dirty="0" smtClean="0"/>
              <a:t>  Регламентированы </a:t>
            </a:r>
            <a:r>
              <a:rPr lang="ru-RU" sz="1800" b="1" i="1" dirty="0"/>
              <a:t>сроки административных </a:t>
            </a:r>
            <a:r>
              <a:rPr lang="ru-RU" sz="1800" b="1" i="1" dirty="0" smtClean="0"/>
              <a:t>процедур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       Сокращены </a:t>
            </a:r>
            <a:r>
              <a:rPr lang="ru-RU" sz="1800" dirty="0"/>
              <a:t>сроки уведомления заявителя ‎о дате, времени и месте проведения аттестации либо </a:t>
            </a:r>
            <a:r>
              <a:rPr lang="ru-RU" sz="1800" dirty="0" smtClean="0"/>
              <a:t>    об</a:t>
            </a:r>
            <a:r>
              <a:rPr lang="ru-RU" sz="1800" dirty="0"/>
              <a:t> оставлении заявления без рассмотрения </a:t>
            </a:r>
            <a:r>
              <a:rPr lang="ru-RU" sz="1800" b="1" i="1" dirty="0"/>
              <a:t>с 5 до 3 </a:t>
            </a:r>
            <a:r>
              <a:rPr lang="ru-RU" sz="1800" b="1" i="1" dirty="0" smtClean="0"/>
              <a:t>рабочих дней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       Аналогично </a:t>
            </a:r>
            <a:r>
              <a:rPr lang="ru-RU" sz="1800" dirty="0"/>
              <a:t>сокращен срок уведомления заявителя об изменении даты и времени проведения аттестации </a:t>
            </a:r>
            <a:r>
              <a:rPr lang="ru-RU" sz="1800" b="1" i="1" dirty="0"/>
              <a:t>с 5 до 3 рабочих </a:t>
            </a:r>
            <a:r>
              <a:rPr lang="ru-RU" sz="1800" b="1" i="1" dirty="0" smtClean="0"/>
              <a:t>дней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      Срок </a:t>
            </a:r>
            <a:r>
              <a:rPr lang="ru-RU" sz="1800" dirty="0"/>
              <a:t>проведения экзамена с момента подачи заявления теперь составляет </a:t>
            </a:r>
            <a:endParaRPr lang="ru-RU" sz="1800" dirty="0" smtClean="0"/>
          </a:p>
          <a:p>
            <a:pPr lvl="0"/>
            <a:r>
              <a:rPr lang="ru-RU" sz="1800" dirty="0"/>
              <a:t> </a:t>
            </a:r>
            <a:r>
              <a:rPr lang="ru-RU" sz="1800" dirty="0" smtClean="0"/>
              <a:t>      </a:t>
            </a:r>
            <a:r>
              <a:rPr lang="ru-RU" sz="1800" b="1" i="1" dirty="0" smtClean="0"/>
              <a:t>не </a:t>
            </a:r>
            <a:r>
              <a:rPr lang="ru-RU" sz="1800" b="1" i="1" dirty="0"/>
              <a:t>более 10 дней вместо 15 дней</a:t>
            </a:r>
            <a:r>
              <a:rPr lang="ru-RU" sz="1800" b="1" i="1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      По</a:t>
            </a:r>
            <a:r>
              <a:rPr lang="ru-RU" sz="1800" dirty="0"/>
              <a:t> заявлениям, поданным через </a:t>
            </a:r>
            <a:r>
              <a:rPr lang="ru-RU" sz="1800" dirty="0" smtClean="0"/>
              <a:t>ЕПГУ -  </a:t>
            </a:r>
            <a:r>
              <a:rPr lang="ru-RU" sz="1800" dirty="0"/>
              <a:t>аттестация </a:t>
            </a:r>
            <a:r>
              <a:rPr lang="ru-RU" sz="1800" dirty="0" smtClean="0"/>
              <a:t> </a:t>
            </a:r>
            <a:r>
              <a:rPr lang="ru-RU" sz="1800" dirty="0"/>
              <a:t>должна быть проведена в срок, </a:t>
            </a:r>
            <a:r>
              <a:rPr lang="ru-RU" sz="1800" b="1" i="1" dirty="0"/>
              <a:t>не превышающий 5 рабочих дней</a:t>
            </a:r>
            <a:r>
              <a:rPr lang="ru-RU" sz="1800" dirty="0"/>
              <a:t> со дня получения заявления об </a:t>
            </a:r>
            <a:r>
              <a:rPr lang="ru-RU" sz="1800" dirty="0" smtClean="0"/>
              <a:t>аттестации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      Определен срок проведения тестирования </a:t>
            </a:r>
            <a:r>
              <a:rPr lang="ru-RU" sz="1800" dirty="0"/>
              <a:t>в рамках аттестации  – </a:t>
            </a:r>
            <a:r>
              <a:rPr lang="ru-RU" sz="1800" b="1" i="1" dirty="0"/>
              <a:t>в течение </a:t>
            </a:r>
            <a:r>
              <a:rPr lang="ru-RU" sz="1800" b="1" i="1" dirty="0" smtClean="0"/>
              <a:t>1 </a:t>
            </a:r>
            <a:r>
              <a:rPr lang="ru-RU" sz="1800" b="1" i="1" dirty="0"/>
              <a:t>рабочего </a:t>
            </a:r>
            <a:r>
              <a:rPr lang="ru-RU" sz="1800" b="1" i="1" dirty="0" smtClean="0"/>
              <a:t>дня</a:t>
            </a:r>
          </a:p>
          <a:p>
            <a:pPr lvl="0"/>
            <a:r>
              <a:rPr lang="ru-RU" sz="1800" dirty="0" smtClean="0"/>
              <a:t>3.     Заявление </a:t>
            </a:r>
            <a:r>
              <a:rPr lang="ru-RU" sz="1800" dirty="0"/>
              <a:t>на аттестацию можно подписывать </a:t>
            </a:r>
            <a:r>
              <a:rPr lang="ru-RU" sz="1800" b="1" i="1" dirty="0" smtClean="0"/>
              <a:t>  усиленной  неквалифицированной </a:t>
            </a:r>
            <a:r>
              <a:rPr lang="ru-RU" sz="1800" b="1" i="1" dirty="0"/>
              <a:t>электронной подписью</a:t>
            </a:r>
            <a:r>
              <a:rPr lang="ru-RU" sz="1800" b="1" i="1" dirty="0" smtClean="0"/>
              <a:t>.</a:t>
            </a:r>
          </a:p>
          <a:p>
            <a:r>
              <a:rPr lang="ru-RU" sz="1800" dirty="0" smtClean="0"/>
              <a:t>4.     Определен </a:t>
            </a:r>
            <a:r>
              <a:rPr lang="ru-RU" sz="1800" b="1" i="1" dirty="0"/>
              <a:t>порядок утверждения вопросов для </a:t>
            </a:r>
            <a:r>
              <a:rPr lang="ru-RU" sz="1800" b="1" i="1" dirty="0" smtClean="0"/>
              <a:t>тестирования</a:t>
            </a:r>
          </a:p>
          <a:p>
            <a:r>
              <a:rPr lang="ru-RU" sz="1800" dirty="0" smtClean="0"/>
              <a:t>5.     Установлен механизм</a:t>
            </a:r>
            <a:r>
              <a:rPr lang="ru-RU" sz="1800" dirty="0"/>
              <a:t>, позволяющий устранить ошибки и опечатки в сведениях, содержащихся в реестрах (при их наличии</a:t>
            </a:r>
            <a:r>
              <a:rPr lang="ru-RU" sz="1800" dirty="0" smtClean="0"/>
              <a:t>) , срок внесения -  </a:t>
            </a:r>
            <a:r>
              <a:rPr lang="ru-RU" sz="1800" dirty="0"/>
              <a:t>в течение </a:t>
            </a:r>
            <a:r>
              <a:rPr lang="ru-RU" sz="1800" b="1" i="1" dirty="0"/>
              <a:t>3 рабочих дней </a:t>
            </a:r>
            <a:r>
              <a:rPr lang="ru-RU" sz="1800" dirty="0" smtClean="0"/>
              <a:t>с момента поступления заявления.</a:t>
            </a:r>
            <a:endParaRPr lang="ru-RU" sz="1800" b="1" i="1" dirty="0" smtClean="0"/>
          </a:p>
          <a:p>
            <a:r>
              <a:rPr lang="ru-RU" sz="1800" dirty="0" smtClean="0"/>
              <a:t> </a:t>
            </a:r>
            <a:endParaRPr lang="ru-RU" sz="1800" dirty="0"/>
          </a:p>
          <a:p>
            <a:endParaRPr lang="ru-RU" sz="1600" dirty="0">
              <a:latin typeface="Lato Light" panose="020B0604020202020204" charset="0"/>
              <a:cs typeface="Lato Light" panose="020B0604020202020204" charset="0"/>
            </a:endParaRPr>
          </a:p>
          <a:p>
            <a:pPr marL="342900" indent="-342900">
              <a:buFont typeface="+mj-lt"/>
              <a:buAutoNum type="arabicPeriod" startAt="11"/>
            </a:pP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Виды аттестации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2336" y="1347760"/>
            <a:ext cx="9318180" cy="5076138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lvl="0"/>
            <a:r>
              <a:rPr lang="ru-RU" sz="1800" b="1" u="sng" dirty="0" smtClean="0"/>
              <a:t>Первичная </a:t>
            </a:r>
            <a:r>
              <a:rPr lang="ru-RU" sz="1800" b="1" u="sng" dirty="0"/>
              <a:t>аттестация</a:t>
            </a:r>
            <a:r>
              <a:rPr lang="ru-RU" sz="1800" dirty="0"/>
              <a:t>. </a:t>
            </a:r>
            <a:endParaRPr lang="ru-RU" sz="1800" dirty="0" smtClean="0"/>
          </a:p>
          <a:p>
            <a:pPr lvl="0"/>
            <a:r>
              <a:rPr lang="ru-RU" sz="1800" dirty="0" smtClean="0"/>
              <a:t>Проводится </a:t>
            </a:r>
            <a:r>
              <a:rPr lang="ru-RU" sz="1800" dirty="0"/>
              <a:t>в следующих случаях:</a:t>
            </a:r>
            <a:endParaRPr lang="ru-RU" sz="1400" dirty="0"/>
          </a:p>
          <a:p>
            <a:pPr lvl="1"/>
            <a:r>
              <a:rPr lang="ru-RU" sz="1800" dirty="0"/>
              <a:t>В течение месяца с момента назначения сотрудника на должность, требующую знаний в области промышленной безопасности.</a:t>
            </a:r>
            <a:endParaRPr lang="ru-RU" sz="1400" dirty="0"/>
          </a:p>
          <a:p>
            <a:pPr lvl="1"/>
            <a:r>
              <a:rPr lang="ru-RU" sz="1800" dirty="0"/>
              <a:t>При переводе сотрудника на должность с новыми функциональными обязанностями, связанными с безопасностью.</a:t>
            </a:r>
            <a:endParaRPr lang="ru-RU" sz="1400" dirty="0"/>
          </a:p>
          <a:p>
            <a:pPr lvl="1"/>
            <a:r>
              <a:rPr lang="ru-RU" sz="1800" dirty="0"/>
              <a:t>При переходе на новое предприятие, где требуется аттестация по другим областям промышленной безопасности.</a:t>
            </a:r>
            <a:endParaRPr lang="ru-RU" sz="1400" dirty="0"/>
          </a:p>
          <a:p>
            <a:pPr lvl="0"/>
            <a:endParaRPr lang="ru-RU" sz="1800" b="1" u="sng" dirty="0" smtClean="0"/>
          </a:p>
          <a:p>
            <a:pPr lvl="0"/>
            <a:r>
              <a:rPr lang="ru-RU" sz="1800" b="1" u="sng" dirty="0" smtClean="0"/>
              <a:t>Периодическая </a:t>
            </a:r>
            <a:r>
              <a:rPr lang="ru-RU" sz="1800" b="1" u="sng" dirty="0"/>
              <a:t>аттестация.</a:t>
            </a:r>
            <a:endParaRPr lang="ru-RU" sz="1400" dirty="0"/>
          </a:p>
          <a:p>
            <a:pPr lvl="1"/>
            <a:r>
              <a:rPr lang="ru-RU" sz="1800" dirty="0"/>
              <a:t>Проводится каждые 5 лет для подтверждения знаний и соответствия квалификации.</a:t>
            </a:r>
            <a:endParaRPr lang="ru-RU" sz="1400" dirty="0"/>
          </a:p>
          <a:p>
            <a:pPr lvl="1"/>
            <a:r>
              <a:rPr lang="ru-RU" sz="1800" dirty="0"/>
              <a:t>Регулярное обновление знаний позволяет учитывать изменения в законодательстве и технологических процессах.</a:t>
            </a:r>
            <a:endParaRPr lang="ru-RU" sz="1400" dirty="0"/>
          </a:p>
          <a:p>
            <a:pPr lvl="0"/>
            <a:endParaRPr lang="ru-RU" sz="1800" b="1" u="sng" dirty="0" smtClean="0"/>
          </a:p>
          <a:p>
            <a:pPr lvl="0"/>
            <a:r>
              <a:rPr lang="ru-RU" sz="1800" b="1" u="sng" dirty="0" smtClean="0"/>
              <a:t>Внеочередная </a:t>
            </a:r>
            <a:r>
              <a:rPr lang="ru-RU" sz="1800" b="1" u="sng" dirty="0"/>
              <a:t>аттестация.</a:t>
            </a:r>
            <a:r>
              <a:rPr lang="ru-RU" sz="1800" dirty="0"/>
              <a:t> </a:t>
            </a:r>
            <a:endParaRPr lang="ru-RU" sz="1800" dirty="0" smtClean="0"/>
          </a:p>
          <a:p>
            <a:pPr lvl="0"/>
            <a:r>
              <a:rPr lang="ru-RU" sz="1800" dirty="0" smtClean="0"/>
              <a:t>Организуется </a:t>
            </a:r>
            <a:r>
              <a:rPr lang="ru-RU" sz="1800" dirty="0"/>
              <a:t>в следующих случаях:</a:t>
            </a:r>
            <a:endParaRPr lang="ru-RU" sz="1400" dirty="0"/>
          </a:p>
          <a:p>
            <a:pPr lvl="1"/>
            <a:r>
              <a:rPr lang="ru-RU" sz="1800" dirty="0"/>
              <a:t>После выявления нарушений </a:t>
            </a:r>
            <a:r>
              <a:rPr lang="ru-RU" sz="1800" dirty="0" smtClean="0"/>
              <a:t>обязательных требований в </a:t>
            </a:r>
            <a:r>
              <a:rPr lang="ru-RU" sz="1800" dirty="0"/>
              <a:t>области промышленной безопасности, зафиксированных в актах технического расследования причин аварий</a:t>
            </a:r>
            <a:r>
              <a:rPr lang="ru-RU" sz="18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категорий	работников, которым  нужна  аттестация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81202" y="1628800"/>
            <a:ext cx="8854649" cy="705711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ctr"/>
            <a:r>
              <a:rPr lang="ru-RU" sz="2000" b="1" dirty="0">
                <a:solidFill>
                  <a:srgbClr val="FF0000"/>
                </a:solidFill>
              </a:rPr>
              <a:t>Конкретный перечень категорий работников, которым нужна аттестация, установлен </a:t>
            </a:r>
            <a:r>
              <a:rPr lang="ru-RU" sz="2000" b="1" dirty="0" smtClean="0">
                <a:solidFill>
                  <a:srgbClr val="FF0000"/>
                </a:solidFill>
              </a:rPr>
              <a:t>постановлением  </a:t>
            </a:r>
            <a:r>
              <a:rPr lang="ru-RU" sz="2000" b="1" dirty="0">
                <a:solidFill>
                  <a:srgbClr val="FF0000"/>
                </a:solidFill>
              </a:rPr>
              <a:t>Правительства от 13 января 2023 года № </a:t>
            </a:r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endParaRPr lang="ru-RU" sz="2000" b="1" dirty="0">
              <a:solidFill>
                <a:srgbClr val="FF000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1876" y="2384986"/>
            <a:ext cx="9128250" cy="396814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r>
              <a:rPr lang="ru-RU" sz="1800" dirty="0"/>
              <a:t>а) руководители организаций и их обособленных подразделений, а также ИП, которые по профессиональной деятельности связаны с опасными производственными объектами (ОПО) I, II или III класса опасности</a:t>
            </a:r>
            <a:r>
              <a:rPr lang="ru-RU" sz="1800" dirty="0" smtClean="0"/>
              <a:t>;</a:t>
            </a:r>
          </a:p>
          <a:p>
            <a:endParaRPr lang="ru-RU" sz="1800" dirty="0"/>
          </a:p>
          <a:p>
            <a:r>
              <a:rPr lang="ru-RU" sz="1800" dirty="0"/>
              <a:t>б) лица, ответственные за производственный контроль на ОПО, эксплуатационный контроль на ГТС, авторский надзор и строительный контроль на ОПО, ГТС</a:t>
            </a:r>
            <a:r>
              <a:rPr lang="ru-RU" sz="1800" dirty="0" smtClean="0"/>
              <a:t>;</a:t>
            </a:r>
          </a:p>
          <a:p>
            <a:endParaRPr lang="ru-RU" sz="1800" dirty="0"/>
          </a:p>
          <a:p>
            <a:r>
              <a:rPr lang="ru-RU" sz="1800" dirty="0"/>
              <a:t>в) </a:t>
            </a:r>
            <a:r>
              <a:rPr lang="ru-RU" sz="1800" b="1" dirty="0">
                <a:solidFill>
                  <a:srgbClr val="FF0000"/>
                </a:solidFill>
              </a:rPr>
              <a:t>инженерно-технические работники</a:t>
            </a:r>
            <a:r>
              <a:rPr lang="ru-RU" sz="1800" dirty="0"/>
              <a:t>, осуществляющие руководство производственной </a:t>
            </a:r>
            <a:r>
              <a:rPr lang="ru-RU" sz="1800" dirty="0" smtClean="0"/>
              <a:t>деятельностью;</a:t>
            </a:r>
          </a:p>
          <a:p>
            <a:endParaRPr lang="ru-RU" sz="1800" dirty="0"/>
          </a:p>
          <a:p>
            <a:r>
              <a:rPr lang="ru-RU" sz="1800" dirty="0"/>
              <a:t>г) члены аттестационных комиссий </a:t>
            </a:r>
            <a:r>
              <a:rPr lang="ru-RU" sz="1800" dirty="0" smtClean="0"/>
              <a:t>предприятий и организаций;</a:t>
            </a:r>
          </a:p>
          <a:p>
            <a:endParaRPr lang="ru-RU" sz="1800" dirty="0"/>
          </a:p>
          <a:p>
            <a:r>
              <a:rPr lang="ru-RU" sz="1800" dirty="0"/>
              <a:t>д) руководители или заместители руководителей субъектов электроэнергетики и потребителей электроэнергии — в части аттестации по энергетической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Актуальный Перечень областей аттестации введен </a:t>
            </a:r>
          </a:p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 1 сентября 2024 года приказом </a:t>
            </a:r>
            <a:r>
              <a:rPr lang="ru-RU" sz="18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ростехнадзора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от 09.08.2023 №285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63562"/>
              </p:ext>
            </p:extLst>
          </p:nvPr>
        </p:nvGraphicFramePr>
        <p:xfrm>
          <a:off x="407368" y="1457299"/>
          <a:ext cx="11053228" cy="4982653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92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Изменения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effectLst/>
                          <a:latin typeface="Lato" panose="020B0604020202020204" charset="0"/>
                          <a:ea typeface="+mn-ea"/>
                          <a:cs typeface="Lato" panose="020B0604020202020204" charset="0"/>
                        </a:rPr>
                        <a:t>Согласно приказу № 285</a:t>
                      </a:r>
                      <a:endParaRPr lang="ru-RU" sz="1300" b="1" dirty="0" smtClean="0">
                        <a:solidFill>
                          <a:schemeClr val="bg1"/>
                        </a:solidFill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9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 Перечня </a:t>
                      </a:r>
                      <a:r>
                        <a:rPr lang="ru-RU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исключены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следующие области аттестации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Б.4.5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«Проектирование опасных производственных объектов горной промышленности»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Б.11.3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«Изготовление, монтаж, наладка, ремонт, техническое освидетельствование, реконструкция и эксплуатация технических устройств (машин и оборудования), применяемых на объектах хранения и переработки растительного сырья»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Г.2.5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«Организация оперативно-диспетчерского управления в электроэнергетике»</a:t>
                      </a: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Перечень </a:t>
                      </a:r>
                      <a:r>
                        <a:rPr lang="ru-RU" sz="17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новые области аттестации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Б.1.19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«Химически опасные производственные объекты наземных складов жидкого аммиака»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Б.2.11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«Ремонтные, монтажные и пусконаладочные работы на опасных производственных объектах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нефтегазодобычи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Б.2.12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«Разработка нефтяных месторождений шахтным способом»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Б.7.2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«Эксплуатация сетей газораспределения и 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газопотребления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тепловых электрических станций»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Б.7.3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«Эксплуатация сетей газораспределения и 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газопотребления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газотурбинных и парогазовых установок»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Б.12.3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«Специальные взрывные работы с взрывчатыми веществами при осуществлении деятельности по использованию атомной энергии в оборонных целях»</a:t>
                      </a:r>
                    </a:p>
                    <a:p>
                      <a:pPr lvl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В.5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«Судоходные гидротехнические сооружения»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Актуальный Перечень областей аттестации введен </a:t>
            </a:r>
          </a:p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 1 сентября 2024 года приказом </a:t>
            </a:r>
            <a:r>
              <a:rPr lang="ru-RU" sz="18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ростехнадзора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от 09.08.2023 №285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36902"/>
              </p:ext>
            </p:extLst>
          </p:nvPr>
        </p:nvGraphicFramePr>
        <p:xfrm>
          <a:off x="407368" y="1457299"/>
          <a:ext cx="11053228" cy="5243923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52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Изменения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effectLst/>
                          <a:latin typeface="Lato" panose="020B0604020202020204" charset="0"/>
                          <a:ea typeface="+mn-ea"/>
                          <a:cs typeface="Lato" panose="020B0604020202020204" charset="0"/>
                        </a:rPr>
                        <a:t>Согласно приказу № 285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8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</a:t>
                      </a:r>
                      <a:r>
                        <a:rPr lang="ru-RU" sz="1300" b="0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 включены области аттестации </a:t>
                      </a:r>
                    </a:p>
                    <a:p>
                      <a:pPr lvl="0" algn="ctr"/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существующую область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Б.8.1</a:t>
                      </a:r>
                      <a:r>
                        <a:rPr lang="ru-RU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en-US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 существующую область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Б.8.6 :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ru-RU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Б.8.1.1,  Б.8.1.2,  Б.8.1.3,  Б.8.1.4  и  Б.8.1.5</a:t>
                      </a:r>
                    </a:p>
                    <a:p>
                      <a:pPr lvl="1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Б.8.6.1  и  Б.8.6.2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Lato" charset="0"/>
                          <a:ea typeface="Times New Roman"/>
                          <a:cs typeface="Lato" charset="0"/>
                        </a:rPr>
                        <a:t>4.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Изменены наименования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следующих областей аттестации: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Б.1.6,  Б.1.12,  Б.1.13,  Б.1.14,  Б.1.15,  Б.2.3,  Б.2.5,          Б .2.9,  Б.4.2,  Б.7.1,  Б.7.4,  Б.8.6,  Б.11.1  и  Б.11.2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 аттестации 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Б.8.4 разделена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на 2 области: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Б.8.4  и  Б.8.5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Lato" charset="0"/>
                          <a:ea typeface="Times New Roman"/>
                          <a:cs typeface="Lato" charset="0"/>
                        </a:rPr>
                        <a:t>6.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Изменены шифры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следующих областей аттестации: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вместо Б.7.2 –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Б.7.4</a:t>
                      </a:r>
                    </a:p>
                    <a:p>
                      <a:pPr lvl="1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вместо Б.7.3 –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Б.7.5 </a:t>
                      </a:r>
                    </a:p>
                    <a:p>
                      <a:pPr lvl="1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вместо Б.7.4 –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Б.7.6 </a:t>
                      </a:r>
                    </a:p>
                    <a:p>
                      <a:pPr lvl="1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вместо Б.8.5 –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Б.8.7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Lato" charset="0"/>
                          <a:ea typeface="Times New Roman"/>
                          <a:cs typeface="Lato" charset="0"/>
                        </a:rPr>
                        <a:t> 7.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аттестации Б.9.3 и Б.9.4 объединены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область аттестации 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Б.9.3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Lato" charset="0"/>
                          <a:ea typeface="Times New Roman"/>
                          <a:cs typeface="Lato" charset="0"/>
                        </a:rPr>
                        <a:t>8.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Изменено наименование раздела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«Требования промышленной безопасности на 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объектах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хранения и переработки растительного сырья»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«Требования промышленной безопасности на взрывопожароопасных объектах хранения и переработки растительного сырья»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документов для прохождения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ттестации </a:t>
            </a:r>
          </a:p>
          <a:p>
            <a:pPr algn="l"/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промышленной безопасности в </a:t>
            </a:r>
            <a:r>
              <a:rPr lang="ru-RU" sz="18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ростехнадзоре</a:t>
            </a:r>
            <a:endParaRPr 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09830" y="1412776"/>
            <a:ext cx="7109787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Для подачи </a:t>
            </a:r>
            <a:r>
              <a:rPr lang="ru-RU" sz="2400" b="1" dirty="0" smtClean="0"/>
              <a:t>пакета документов </a:t>
            </a:r>
            <a:r>
              <a:rPr lang="ru-RU" sz="2400" b="1" dirty="0"/>
              <a:t>понадобятся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9965320" y="1435456"/>
            <a:ext cx="417660" cy="1057439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2385939" y="1416678"/>
            <a:ext cx="361688" cy="464150"/>
          </a:xfrm>
          <a:prstGeom prst="bentUpArrow">
            <a:avLst>
              <a:gd name="adj1" fmla="val 18950"/>
              <a:gd name="adj2" fmla="val 15158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77945" y="4977172"/>
            <a:ext cx="3492387" cy="15121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3. Для </a:t>
            </a:r>
            <a:r>
              <a:rPr lang="ru-RU" sz="1800" dirty="0"/>
              <a:t>прохождения аттестации </a:t>
            </a:r>
            <a:endParaRPr lang="ru-RU" sz="1800" dirty="0" smtClean="0"/>
          </a:p>
          <a:p>
            <a:pPr algn="ctr"/>
            <a:r>
              <a:rPr lang="ru-RU" sz="1800" dirty="0"/>
              <a:t> </a:t>
            </a:r>
            <a:r>
              <a:rPr lang="ru-RU" sz="1800" dirty="0" smtClean="0"/>
              <a:t>    в </a:t>
            </a:r>
            <a:r>
              <a:rPr lang="ru-RU" sz="1800" dirty="0"/>
              <a:t>ТАК </a:t>
            </a:r>
            <a:r>
              <a:rPr lang="ru-RU" sz="1800" dirty="0" smtClean="0"/>
              <a:t>заявители </a:t>
            </a:r>
            <a:r>
              <a:rPr lang="ru-RU" sz="1800" dirty="0"/>
              <a:t>обязаны </a:t>
            </a:r>
            <a:r>
              <a:rPr lang="ru-RU" sz="1800" dirty="0" smtClean="0"/>
              <a:t>       </a:t>
            </a:r>
            <a:r>
              <a:rPr lang="ru-RU" sz="1800" b="1" dirty="0" smtClean="0"/>
              <a:t>оплатить </a:t>
            </a:r>
            <a:r>
              <a:rPr lang="ru-RU" sz="1800" b="1" dirty="0"/>
              <a:t>государственную пошлину в размере 2000 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77945" y="2816932"/>
            <a:ext cx="5626059" cy="17641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800" b="1" dirty="0" smtClean="0"/>
              <a:t>2. Передача документов:</a:t>
            </a:r>
            <a:endParaRPr lang="ru-RU" sz="1800" b="1" dirty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Лично </a:t>
            </a:r>
            <a:r>
              <a:rPr lang="ru-RU" sz="1800" dirty="0"/>
              <a:t>в </a:t>
            </a:r>
            <a:r>
              <a:rPr lang="ru-RU" sz="1800" dirty="0" err="1" smtClean="0"/>
              <a:t>Ростехнадзор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Почтовым </a:t>
            </a:r>
            <a:r>
              <a:rPr lang="ru-RU" sz="1800" dirty="0"/>
              <a:t>отправлением в </a:t>
            </a:r>
            <a:r>
              <a:rPr lang="ru-RU" sz="1800" dirty="0" err="1" smtClean="0"/>
              <a:t>Ростехнадзор</a:t>
            </a:r>
            <a:endParaRPr lang="ru-RU" sz="1800" dirty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Онлайн </a:t>
            </a:r>
            <a:r>
              <a:rPr lang="ru-RU" sz="1800" dirty="0"/>
              <a:t>через Единый портал </a:t>
            </a:r>
            <a:r>
              <a:rPr lang="ru-RU" sz="1800" dirty="0" smtClean="0"/>
              <a:t>государственных </a:t>
            </a:r>
            <a:r>
              <a:rPr lang="ru-RU" sz="1800" dirty="0"/>
              <a:t>услуг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1746" y="2008026"/>
            <a:ext cx="5508210" cy="48053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1. Заявление, в котором указываются:</a:t>
            </a:r>
          </a:p>
          <a:p>
            <a:r>
              <a:rPr lang="ru-RU" sz="1800" dirty="0" smtClean="0"/>
              <a:t>- </a:t>
            </a:r>
            <a:r>
              <a:rPr lang="ru-RU" sz="1800" b="1" dirty="0"/>
              <a:t>наименование </a:t>
            </a:r>
            <a:r>
              <a:rPr lang="ru-RU" sz="1800" b="1" dirty="0" smtClean="0"/>
              <a:t>ТАК </a:t>
            </a:r>
            <a:r>
              <a:rPr lang="ru-RU" sz="1800" b="1" dirty="0" err="1"/>
              <a:t>Ростехнадзора</a:t>
            </a:r>
            <a:r>
              <a:rPr lang="ru-RU" sz="1800" dirty="0"/>
              <a:t>;</a:t>
            </a:r>
          </a:p>
          <a:p>
            <a:r>
              <a:rPr lang="ru-RU" sz="1800" dirty="0"/>
              <a:t>- </a:t>
            </a:r>
            <a:r>
              <a:rPr lang="ru-RU" sz="1800" b="1" dirty="0"/>
              <a:t>название организации - заявителя</a:t>
            </a:r>
            <a:r>
              <a:rPr lang="ru-RU" sz="1800" dirty="0"/>
              <a:t>, ИНН, юридический и фактический адреса, контактный телефон и e-</a:t>
            </a:r>
            <a:r>
              <a:rPr lang="ru-RU" sz="1800" dirty="0" err="1"/>
              <a:t>mail</a:t>
            </a:r>
            <a:r>
              <a:rPr lang="ru-RU" sz="1800" dirty="0"/>
              <a:t>;</a:t>
            </a:r>
          </a:p>
          <a:p>
            <a:r>
              <a:rPr lang="ru-RU" sz="1800" dirty="0"/>
              <a:t>- </a:t>
            </a:r>
            <a:r>
              <a:rPr lang="ru-RU" sz="1800" b="1" dirty="0"/>
              <a:t>сведения о работнике</a:t>
            </a:r>
            <a:r>
              <a:rPr lang="ru-RU" sz="1800" dirty="0"/>
              <a:t>, которому предстоит пройти аттестацию: ФИО, дата рождения, СНИЛС, контактный телефон, </a:t>
            </a:r>
            <a:r>
              <a:rPr lang="ru-RU" sz="1800" dirty="0" err="1"/>
              <a:t>email</a:t>
            </a:r>
            <a:r>
              <a:rPr lang="ru-RU" sz="1800" dirty="0"/>
              <a:t>, должность и данные документа, удостоверяющего личность;</a:t>
            </a:r>
          </a:p>
          <a:p>
            <a:r>
              <a:rPr lang="ru-RU" sz="1800" b="1" dirty="0"/>
              <a:t>- область или области аттестации</a:t>
            </a:r>
            <a:r>
              <a:rPr lang="ru-RU" sz="1800" dirty="0"/>
              <a:t>;</a:t>
            </a:r>
          </a:p>
          <a:p>
            <a:r>
              <a:rPr lang="ru-RU" sz="1800" dirty="0"/>
              <a:t>- </a:t>
            </a:r>
            <a:r>
              <a:rPr lang="ru-RU" sz="1800" b="1" dirty="0"/>
              <a:t>причина аттестации </a:t>
            </a:r>
            <a:r>
              <a:rPr lang="ru-RU" sz="1800" dirty="0"/>
              <a:t>- первичная, периодическая или внеочередная аттестация;</a:t>
            </a:r>
          </a:p>
          <a:p>
            <a:r>
              <a:rPr lang="ru-RU" sz="1800" dirty="0"/>
              <a:t>- </a:t>
            </a:r>
            <a:r>
              <a:rPr lang="ru-RU" sz="1800" b="1" dirty="0"/>
              <a:t>должностные обязанности или функции работника</a:t>
            </a:r>
            <a:r>
              <a:rPr lang="ru-RU" sz="1800" dirty="0"/>
              <a:t>;</a:t>
            </a:r>
          </a:p>
          <a:p>
            <a:r>
              <a:rPr lang="ru-RU" sz="1800" dirty="0"/>
              <a:t>- его согласие на обработку персональных данных;</a:t>
            </a:r>
          </a:p>
          <a:p>
            <a:r>
              <a:rPr lang="ru-RU" sz="1800" dirty="0"/>
              <a:t>- реквизиты удостоверения о повышении квалификации (если аттестуемый обязан его проходить). </a:t>
            </a:r>
          </a:p>
          <a:p>
            <a:pPr algn="ctr"/>
            <a:endParaRPr lang="ru-RU" sz="16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888240" y="2008026"/>
            <a:ext cx="207759" cy="3113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Процедура прохождения аттестации </a:t>
            </a:r>
          </a:p>
          <a:p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                                                                по промышленной безопасности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59396" y="1596008"/>
            <a:ext cx="11263086" cy="409125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i="1" dirty="0"/>
              <a:t>Аттестация по промышленной безопасности проводится через электронный </a:t>
            </a:r>
            <a:r>
              <a:rPr lang="ru-RU" sz="2000" b="1" i="1" dirty="0" smtClean="0"/>
              <a:t>портал ЕПТ</a:t>
            </a:r>
          </a:p>
          <a:p>
            <a:pPr algn="ctr">
              <a:spcAft>
                <a:spcPts val="1200"/>
              </a:spcAft>
            </a:pPr>
            <a:r>
              <a:rPr lang="ru-RU" sz="2000" b="1" i="1" dirty="0"/>
              <a:t>Этапы экзамена</a:t>
            </a:r>
            <a:r>
              <a:rPr lang="ru-RU" sz="2000" b="1" i="1" dirty="0" smtClean="0"/>
              <a:t>: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000" b="1" dirty="0" smtClean="0"/>
              <a:t>Установление личности кандидата </a:t>
            </a:r>
            <a:r>
              <a:rPr lang="ru-RU" sz="2000" i="1" dirty="0" smtClean="0"/>
              <a:t>(проверка документов, в том числе фотографирование и видеосъемка на компьютере).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000" b="1" dirty="0" smtClean="0"/>
              <a:t>Прохождение электронного тестирования </a:t>
            </a:r>
            <a:r>
              <a:rPr lang="ru-RU" sz="2000" dirty="0" smtClean="0"/>
              <a:t>(</a:t>
            </a:r>
            <a:r>
              <a:rPr lang="ru-RU" sz="2000" i="1" dirty="0"/>
              <a:t>билет из 20 случайно сгенерированных </a:t>
            </a:r>
            <a:r>
              <a:rPr lang="ru-RU" sz="2000" i="1" dirty="0" smtClean="0"/>
              <a:t>вопросов</a:t>
            </a:r>
            <a:r>
              <a:rPr lang="ru-RU" sz="2000" dirty="0" smtClean="0"/>
              <a:t>)</a:t>
            </a:r>
          </a:p>
          <a:p>
            <a:pPr marL="457200" lvl="0" indent="-457200" algn="just">
              <a:spcAft>
                <a:spcPts val="1200"/>
              </a:spcAft>
              <a:buFontTx/>
              <a:buAutoNum type="arabicPeriod"/>
            </a:pPr>
            <a:r>
              <a:rPr lang="ru-RU" sz="2000" b="1" dirty="0"/>
              <a:t>Испытание по одной области длится 20 </a:t>
            </a:r>
            <a:r>
              <a:rPr lang="ru-RU" sz="2000" b="1" dirty="0" smtClean="0"/>
              <a:t>минут </a:t>
            </a:r>
            <a:r>
              <a:rPr lang="ru-RU" sz="2000" dirty="0" smtClean="0"/>
              <a:t>(</a:t>
            </a:r>
            <a:r>
              <a:rPr lang="ru-RU" sz="2000" i="1" dirty="0" smtClean="0"/>
              <a:t>если </a:t>
            </a:r>
            <a:r>
              <a:rPr lang="ru-RU" sz="2000" i="1" dirty="0"/>
              <a:t>областей несколько, время увеличивается пропорционально их </a:t>
            </a:r>
            <a:r>
              <a:rPr lang="ru-RU" sz="2000" i="1" dirty="0" smtClean="0"/>
              <a:t>числу</a:t>
            </a:r>
            <a:r>
              <a:rPr lang="ru-RU" sz="2000" dirty="0" smtClean="0"/>
              <a:t>).</a:t>
            </a:r>
            <a:endParaRPr lang="ru-RU" sz="2000" dirty="0"/>
          </a:p>
          <a:p>
            <a:pPr marL="457200" lvl="0" indent="-457200" algn="just">
              <a:spcAft>
                <a:spcPts val="1200"/>
              </a:spcAft>
              <a:buFontTx/>
              <a:buAutoNum type="arabicPeriod"/>
            </a:pPr>
            <a:r>
              <a:rPr lang="ru-RU" sz="2000" b="1" dirty="0" smtClean="0"/>
              <a:t>Запрещено:</a:t>
            </a:r>
            <a:r>
              <a:rPr lang="ru-RU" sz="2000" dirty="0" smtClean="0"/>
              <a:t>  </a:t>
            </a:r>
            <a:r>
              <a:rPr lang="ru-RU" sz="2000" dirty="0"/>
              <a:t>пользоваться справочниками, шпаргалками, смартфонами. При нарушении правил </a:t>
            </a:r>
            <a:r>
              <a:rPr lang="ru-RU" sz="2000" dirty="0" smtClean="0"/>
              <a:t>кандидат отстраняется </a:t>
            </a:r>
            <a:r>
              <a:rPr lang="ru-RU" sz="2000" dirty="0"/>
              <a:t>от экзамена</a:t>
            </a:r>
            <a:r>
              <a:rPr lang="ru-RU" sz="2000" dirty="0" smtClean="0"/>
              <a:t>.</a:t>
            </a:r>
          </a:p>
          <a:p>
            <a:pPr marL="457200" lvl="0" indent="-457200" algn="just">
              <a:spcAft>
                <a:spcPts val="1200"/>
              </a:spcAft>
              <a:buFontTx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15303</TotalTime>
  <Words>683</Words>
  <Application>Microsoft Office PowerPoint</Application>
  <PresentationFormat>Произвольный</PresentationFormat>
  <Paragraphs>175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Calibri</vt:lpstr>
      <vt:lpstr>Lato</vt:lpstr>
      <vt:lpstr>Wingdings</vt:lpstr>
      <vt:lpstr>Lato Light</vt:lpstr>
      <vt:lpstr>Тема Office</vt:lpstr>
      <vt:lpstr>3_Тема Office</vt:lpstr>
      <vt:lpstr>Аттестация в области промышленной безопасности: изменения с 1 марта 2025 г. в связи с выходом Постановления Правительства Российской Федерации от 21.10.2024 № 1416</vt:lpstr>
      <vt:lpstr>ПЕРЕЧЕНЬ ОСНОВНЫХ НОРМАТИВНЫХ ДОКУМЕНТОВ</vt:lpstr>
      <vt:lpstr>Изменения, внесенные  постановлением Правительства Рф от 21.10.2024 №1416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Марина Г. Кочнева</cp:lastModifiedBy>
  <cp:revision>933</cp:revision>
  <cp:lastPrinted>2025-04-04T08:12:31Z</cp:lastPrinted>
  <dcterms:created xsi:type="dcterms:W3CDTF">2018-02-26T10:08:29Z</dcterms:created>
  <dcterms:modified xsi:type="dcterms:W3CDTF">2025-04-18T12:52:35Z</dcterms:modified>
</cp:coreProperties>
</file>